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6" r:id="rId1"/>
  </p:sldMasterIdLst>
  <p:sldIdLst>
    <p:sldId id="256" r:id="rId2"/>
    <p:sldId id="306" r:id="rId3"/>
    <p:sldId id="307" r:id="rId4"/>
    <p:sldId id="257" r:id="rId5"/>
    <p:sldId id="258" r:id="rId6"/>
    <p:sldId id="259" r:id="rId7"/>
    <p:sldId id="265" r:id="rId8"/>
    <p:sldId id="260" r:id="rId9"/>
    <p:sldId id="261" r:id="rId10"/>
    <p:sldId id="262" r:id="rId11"/>
    <p:sldId id="263" r:id="rId12"/>
    <p:sldId id="264" r:id="rId13"/>
    <p:sldId id="266" r:id="rId14"/>
    <p:sldId id="308" r:id="rId15"/>
    <p:sldId id="272" r:id="rId16"/>
    <p:sldId id="267" r:id="rId17"/>
    <p:sldId id="268" r:id="rId18"/>
    <p:sldId id="269" r:id="rId19"/>
    <p:sldId id="270" r:id="rId20"/>
    <p:sldId id="274" r:id="rId21"/>
    <p:sldId id="275" r:id="rId22"/>
    <p:sldId id="309" r:id="rId23"/>
    <p:sldId id="276" r:id="rId24"/>
    <p:sldId id="277" r:id="rId25"/>
    <p:sldId id="278" r:id="rId26"/>
    <p:sldId id="310" r:id="rId27"/>
    <p:sldId id="279" r:id="rId28"/>
    <p:sldId id="280" r:id="rId29"/>
    <p:sldId id="281" r:id="rId30"/>
    <p:sldId id="282" r:id="rId31"/>
    <p:sldId id="273" r:id="rId32"/>
    <p:sldId id="311" r:id="rId33"/>
    <p:sldId id="312" r:id="rId34"/>
    <p:sldId id="313" r:id="rId35"/>
    <p:sldId id="314" r:id="rId36"/>
    <p:sldId id="315" r:id="rId37"/>
    <p:sldId id="316" r:id="rId38"/>
    <p:sldId id="317" r:id="rId39"/>
    <p:sldId id="318" r:id="rId40"/>
    <p:sldId id="319" r:id="rId41"/>
    <p:sldId id="320" r:id="rId42"/>
    <p:sldId id="321" r:id="rId43"/>
    <p:sldId id="289" r:id="rId44"/>
    <p:sldId id="322" r:id="rId45"/>
    <p:sldId id="283" r:id="rId46"/>
    <p:sldId id="284" r:id="rId47"/>
    <p:sldId id="285" r:id="rId48"/>
    <p:sldId id="286" r:id="rId49"/>
    <p:sldId id="287" r:id="rId50"/>
    <p:sldId id="323" r:id="rId51"/>
    <p:sldId id="288" r:id="rId52"/>
    <p:sldId id="324" r:id="rId53"/>
    <p:sldId id="329" r:id="rId54"/>
    <p:sldId id="332" r:id="rId55"/>
    <p:sldId id="331" r:id="rId56"/>
    <p:sldId id="328" r:id="rId57"/>
    <p:sldId id="333" r:id="rId58"/>
    <p:sldId id="330" r:id="rId59"/>
    <p:sldId id="327" r:id="rId60"/>
    <p:sldId id="326" r:id="rId61"/>
    <p:sldId id="325" r:id="rId62"/>
    <p:sldId id="334" r:id="rId6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5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png>
</file>

<file path=ppt/media/image29.jpg>
</file>

<file path=ppt/media/image3.png>
</file>

<file path=ppt/media/image30.jpg>
</file>

<file path=ppt/media/image31.JPG>
</file>

<file path=ppt/media/image4.png>
</file>

<file path=ppt/media/image5.png>
</file>

<file path=ppt/media/image6.jpg>
</file>

<file path=ppt/media/image7.jpg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846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411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327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6907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6802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0317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927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265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206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000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88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262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263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7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171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453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452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29-Jun-17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4111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  <p:sldLayoutId id="214748376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mailto:ed.izotov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A%D1%80%D0%B8%D0%BF%D1%82%D0%BE%D0%B3%D1%80%D0%B0%D1%84%D0%B8%D1%8F" TargetMode="External"/><Relationship Id="rId2" Type="http://schemas.openxmlformats.org/officeDocument/2006/relationships/hyperlink" Target="https://ru.wikipedia.org/wiki/%D0%A1%D1%82%D0%B5%D0%B3%D0%B0%D0%BD%D0%BE%D0%B3%D1%80%D0%B0%D1%84%D0%B8%D1%8F" TargetMode="Externa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hyperlink" Target="https://www.linkedin.com/pulse/my-50k-personal-challenge-results-mark-litchfield" TargetMode="Externa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047035" y="1472712"/>
            <a:ext cx="5094066" cy="226536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DOUBLE penetration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075734" y="4047618"/>
            <a:ext cx="3341077" cy="1553082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ru-RU" altLang="ru-RU" cap="none" dirty="0" err="1">
                <a:solidFill>
                  <a:srgbClr val="EEEEEE"/>
                </a:solidFill>
                <a:ea typeface="Microsoft YaHei" panose="020B0503020204020204" pitchFamily="34" charset="-122"/>
              </a:rPr>
              <a:t>Ed</a:t>
            </a:r>
            <a:r>
              <a:rPr lang="ru-RU" altLang="ru-RU" cap="none" dirty="0">
                <a:solidFill>
                  <a:srgbClr val="EEEEEE"/>
                </a:solidFill>
                <a:ea typeface="Microsoft YaHei" panose="020B0503020204020204" pitchFamily="34" charset="-122"/>
              </a:rPr>
              <a:t> </a:t>
            </a:r>
            <a:r>
              <a:rPr lang="ru-RU" altLang="ru-RU" cap="none" dirty="0" err="1">
                <a:solidFill>
                  <a:srgbClr val="EEEEEE"/>
                </a:solidFill>
                <a:ea typeface="Microsoft YaHei" panose="020B0503020204020204" pitchFamily="34" charset="-122"/>
              </a:rPr>
              <a:t>Izotov</a:t>
            </a:r>
            <a:endParaRPr lang="ru-RU" altLang="ru-RU" cap="none" dirty="0">
              <a:solidFill>
                <a:srgbClr val="EEEEEE"/>
              </a:solidFill>
              <a:ea typeface="Microsoft YaHei" panose="020B0503020204020204" pitchFamily="34" charset="-122"/>
            </a:endParaRPr>
          </a:p>
          <a:p>
            <a:pPr>
              <a:buClrTx/>
            </a:pPr>
            <a:r>
              <a:rPr lang="ru-RU" altLang="ru-RU" cap="none" dirty="0">
                <a:solidFill>
                  <a:srgbClr val="CCCCFF"/>
                </a:solidFill>
                <a:ea typeface="Microsoft YaHei" panose="020B0503020204020204" pitchFamily="34" charset="-122"/>
                <a:hlinkClick r:id="rId2"/>
              </a:rPr>
              <a:t>ed.izotov@gmail.com</a:t>
            </a:r>
          </a:p>
          <a:p>
            <a:pPr>
              <a:buClrTx/>
            </a:pPr>
            <a:r>
              <a:rPr lang="ru-RU" altLang="ru-RU" cap="none" dirty="0" err="1">
                <a:solidFill>
                  <a:srgbClr val="EEEEEE"/>
                </a:solidFill>
                <a:ea typeface="Microsoft YaHei" panose="020B0503020204020204" pitchFamily="34" charset="-122"/>
              </a:rPr>
              <a:t>skype</a:t>
            </a:r>
            <a:r>
              <a:rPr lang="ru-RU" altLang="ru-RU" cap="none" dirty="0">
                <a:solidFill>
                  <a:srgbClr val="EEEEEE"/>
                </a:solidFill>
                <a:ea typeface="Microsoft YaHei" panose="020B0503020204020204" pitchFamily="34" charset="-122"/>
              </a:rPr>
              <a:t>: </a:t>
            </a:r>
            <a:r>
              <a:rPr lang="ru-RU" altLang="ru-RU" cap="none" dirty="0" err="1">
                <a:solidFill>
                  <a:srgbClr val="EEEEEE"/>
                </a:solidFill>
                <a:ea typeface="Microsoft YaHei" panose="020B0503020204020204" pitchFamily="34" charset="-122"/>
              </a:rPr>
              <a:t>corneliusseo</a:t>
            </a:r>
            <a:endParaRPr lang="ru-RU" altLang="ru-RU" cap="none" dirty="0">
              <a:solidFill>
                <a:srgbClr val="EEEEEE"/>
              </a:solidFill>
              <a:ea typeface="Microsoft YaHei" panose="020B0503020204020204" pitchFamily="34" charset="-122"/>
            </a:endParaRPr>
          </a:p>
          <a:p>
            <a:endParaRPr lang="ru-R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15" y="1087139"/>
            <a:ext cx="6383776" cy="425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122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626208" y="329480"/>
            <a:ext cx="9880600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29830" y="1124724"/>
            <a:ext cx="11116235" cy="5570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362. Несанкционированные действия с информацией, обрабатывается в электронно-вычислительных машинах (компьютерах), автоматизированных системах, компьютерных сетях или сохраняется на носителях такой информации, совершенные лицом, имеет право доступа к ней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шестисот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шести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3675891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692150" y="355858"/>
            <a:ext cx="9779488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72680" y="1348324"/>
            <a:ext cx="11116235" cy="4889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363. Нарушение правил эксплуатации электронно-вычислительных машин (компьютеров), автоматизированных систем, компьютерных сетей или сетей электросвязи или порядка или правил защиты информации, которая в них обрабатывается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пятисот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трех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1973318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687754" y="351461"/>
            <a:ext cx="9814658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16641" y="1467021"/>
            <a:ext cx="11116235" cy="4735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363-1. Препятствование работе электронно-вычислительных машин (компьютеров), автоматизированных систем, компьютерных сетей или сетей электросвязи путем массового распространение сообщений электросвязи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пятисот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пяти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688376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89977" y="316292"/>
            <a:ext cx="9454173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57164" y="1844227"/>
            <a:ext cx="11116235" cy="4776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Метод оценки безопасности компьютерных систем или сетей средствами моделирования атаки злоумышленника. Процесс включает в себя активный анализ системы на наличие потенциальных уязвимостей.</a:t>
            </a:r>
          </a:p>
          <a:p>
            <a:pPr algn="l"/>
            <a:r>
              <a:rPr lang="ru-RU" altLang="ru-RU" sz="2800" dirty="0" smtClean="0"/>
              <a:t>Анализ ведется с позиции потенциального атакующего и может включать в себя активное использование уязвимостей системы.</a:t>
            </a:r>
          </a:p>
          <a:p>
            <a:pPr algn="l"/>
            <a:r>
              <a:rPr lang="ru-RU" altLang="ru-RU" sz="2800" dirty="0" smtClean="0"/>
              <a:t>Цель проведения: оценить возможность проведения и спрогнозировать экономические потери в результате успешного осуществления атаки.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749510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altLang="ru-RU" sz="4400" dirty="0"/>
              <a:t>Methodologies and how to start</a:t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26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06070" y="3729318"/>
            <a:ext cx="10004611" cy="2187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 Testing Guide</a:t>
            </a:r>
          </a:p>
          <a:p>
            <a:pPr algn="l"/>
            <a:r>
              <a:rPr lang="ru-RU" altLang="ru-RU" sz="2800" dirty="0" smtClean="0"/>
              <a:t>Лучшие методики по тестированию на проникновение веб-приложений</a:t>
            </a:r>
            <a:endParaRPr lang="ru-RU" altLang="ru-RU" sz="28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326" y="1174376"/>
            <a:ext cx="5818759" cy="205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21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26140" y="3845859"/>
            <a:ext cx="11116235" cy="1479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Методология проникновения в сети, операционные системы, базы данных и приложения.</a:t>
            </a:r>
          </a:p>
          <a:p>
            <a:pPr algn="l"/>
            <a:r>
              <a:rPr lang="ru-RU" altLang="ru-RU" sz="2800" dirty="0" smtClean="0"/>
              <a:t>Проект закрыт, но включает в себя базовые понятия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948" y="1214155"/>
            <a:ext cx="3196552" cy="211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962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06070" y="3845859"/>
            <a:ext cx="10004611" cy="2196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NIST</a:t>
            </a:r>
            <a:r>
              <a:rPr lang="en-US" altLang="ru-RU" sz="2800" dirty="0" smtClean="0"/>
              <a:t> SP 800-115</a:t>
            </a:r>
          </a:p>
          <a:p>
            <a:pPr algn="l"/>
            <a:r>
              <a:rPr lang="ru-RU" altLang="ru-RU" sz="2800" dirty="0" smtClean="0"/>
              <a:t>В документе рассматривается методология тестирования на проникновение: организация процесса, оценивание, анализ результатов. Также в документе приводятся ссылки на рекомендуемое ПО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631" y="951297"/>
            <a:ext cx="3806149" cy="249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62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06070" y="3845859"/>
            <a:ext cx="10004611" cy="2501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OSSTMM</a:t>
            </a:r>
            <a:r>
              <a:rPr lang="en-US" altLang="ru-RU" sz="2800" dirty="0" smtClean="0"/>
              <a:t> 3 (4 </a:t>
            </a:r>
            <a:r>
              <a:rPr lang="ru-RU" altLang="ru-RU" sz="2800" dirty="0" smtClean="0"/>
              <a:t>не доступен в публичном доступе)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В документе рассматривается методология тестирования сети без привязки к инструментам. Описываются области для тестирования: информационная безопасность, безопасность веб-технологий, безопасность каналов связи, беспроводная и физическая. 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93" y="750234"/>
            <a:ext cx="3095625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813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06070" y="4159624"/>
            <a:ext cx="10004611" cy="1757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PTES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Стандарт разработан сообществом экспертов в области ИБ. Содержит практическую и теоретическую части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101" y="728924"/>
            <a:ext cx="3918911" cy="295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90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649308" y="342900"/>
            <a:ext cx="2769577" cy="838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Agenda</a:t>
            </a: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637442" y="342900"/>
            <a:ext cx="7479697" cy="6277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514350" indent="-514350" algn="l">
              <a:buAutoNum type="arabicPeriod"/>
            </a:pPr>
            <a:r>
              <a:rPr lang="en-US" sz="2800" dirty="0" smtClean="0"/>
              <a:t>Introduction</a:t>
            </a:r>
          </a:p>
          <a:p>
            <a:pPr marL="514350" indent="-514350" algn="l">
              <a:buAutoNum type="arabicPeriod"/>
            </a:pPr>
            <a:r>
              <a:rPr lang="en-US" altLang="ru-RU" sz="2800" dirty="0" smtClean="0"/>
              <a:t>Crimes and Punishment</a:t>
            </a:r>
          </a:p>
          <a:p>
            <a:pPr marL="514350" indent="-514350" algn="l">
              <a:buAutoNum type="arabicPeriod"/>
            </a:pPr>
            <a:r>
              <a:rPr lang="en-US" altLang="ru-RU" sz="2800" dirty="0" smtClean="0"/>
              <a:t>Methodologies and how to start</a:t>
            </a:r>
          </a:p>
          <a:p>
            <a:pPr marL="514350" indent="-514350" algn="l">
              <a:buAutoNum type="arabicPeriod"/>
            </a:pPr>
            <a:r>
              <a:rPr lang="en-US" altLang="ru-RU" sz="2800" dirty="0" smtClean="0"/>
              <a:t>What is </a:t>
            </a:r>
            <a:r>
              <a:rPr lang="en-US" altLang="ru-RU" sz="2800" dirty="0" err="1" smtClean="0"/>
              <a:t>PenTest</a:t>
            </a:r>
            <a:r>
              <a:rPr lang="en-US" altLang="ru-RU" sz="2800" dirty="0" smtClean="0"/>
              <a:t>?</a:t>
            </a:r>
          </a:p>
          <a:p>
            <a:pPr marL="514350" indent="-514350" algn="l">
              <a:buAutoNum type="arabicPeriod"/>
            </a:pPr>
            <a:r>
              <a:rPr lang="en-US" altLang="ru-RU" sz="2800" dirty="0" smtClean="0"/>
              <a:t>Tools</a:t>
            </a:r>
          </a:p>
          <a:p>
            <a:pPr marL="514350" indent="-514350" algn="l">
              <a:buAutoNum type="arabicPeriod"/>
            </a:pPr>
            <a:r>
              <a:rPr lang="en-US" altLang="ru-RU" sz="2800" dirty="0" smtClean="0"/>
              <a:t>CTF, practice and exercises</a:t>
            </a:r>
          </a:p>
          <a:p>
            <a:pPr marL="514350" indent="-514350" algn="l">
              <a:buAutoNum type="arabicPeriod"/>
            </a:pPr>
            <a:r>
              <a:rPr lang="en-US" altLang="ru-RU" sz="2800" dirty="0" smtClean="0"/>
              <a:t>Bug Bounty</a:t>
            </a:r>
          </a:p>
          <a:p>
            <a:pPr marL="514350" indent="-514350" algn="l">
              <a:buAutoNum type="arabicPeriod"/>
            </a:pPr>
            <a:r>
              <a:rPr lang="en-US" sz="2800" dirty="0" smtClean="0"/>
              <a:t>Vulnerability DB</a:t>
            </a:r>
          </a:p>
          <a:p>
            <a:pPr marL="514350" indent="-514350" algn="l">
              <a:buAutoNum type="arabicPeriod"/>
            </a:pPr>
            <a:r>
              <a:rPr lang="en-US" sz="2800" dirty="0"/>
              <a:t>Info collection</a:t>
            </a:r>
            <a:endParaRPr lang="en-US" sz="2800" dirty="0" smtClean="0"/>
          </a:p>
          <a:p>
            <a:pPr marL="514350" indent="-514350" algn="l">
              <a:buAutoNum type="arabicPeriod"/>
            </a:pPr>
            <a:r>
              <a:rPr lang="en-US" altLang="ru-RU" sz="2800" dirty="0" err="1"/>
              <a:t>nmap</a:t>
            </a:r>
            <a:r>
              <a:rPr lang="en-US" altLang="ru-RU" sz="2800" dirty="0"/>
              <a:t> </a:t>
            </a:r>
            <a:r>
              <a:rPr lang="en-US" altLang="ru-RU" sz="2800" dirty="0" smtClean="0"/>
              <a:t>examples</a:t>
            </a:r>
          </a:p>
          <a:p>
            <a:pPr marL="514350" indent="-514350" algn="l">
              <a:buFontTx/>
              <a:buAutoNum type="arabicPeriod"/>
            </a:pPr>
            <a:r>
              <a:rPr lang="en-US" altLang="ru-RU" sz="2800" dirty="0" err="1"/>
              <a:t>Metasploitable</a:t>
            </a:r>
            <a:r>
              <a:rPr lang="en-US" altLang="ru-RU" sz="2800" dirty="0"/>
              <a:t> </a:t>
            </a:r>
            <a:r>
              <a:rPr lang="en-US" altLang="ru-RU" sz="2800" dirty="0" smtClean="0"/>
              <a:t>examples</a:t>
            </a:r>
          </a:p>
          <a:p>
            <a:pPr marL="514350" indent="-514350" algn="l">
              <a:buAutoNum type="arabicPeriod"/>
            </a:pPr>
            <a:r>
              <a:rPr lang="en-US" altLang="ru-RU" sz="2800" dirty="0" smtClean="0"/>
              <a:t>OWASP Top </a:t>
            </a:r>
            <a:r>
              <a:rPr lang="en-US" altLang="ru-RU" sz="2800" dirty="0" smtClean="0"/>
              <a:t>10</a:t>
            </a:r>
            <a:endParaRPr lang="en-US" altLang="ru-RU" sz="2800" dirty="0" smtClean="0"/>
          </a:p>
          <a:p>
            <a:pPr marL="514350" indent="-514350" algn="l">
              <a:buAutoNum type="arabicPeriod"/>
            </a:pPr>
            <a:endParaRPr lang="en-US" altLang="ru-RU" sz="2800" dirty="0" smtClean="0"/>
          </a:p>
          <a:p>
            <a:pPr marL="514350" indent="-514350" algn="l">
              <a:buAutoNum type="arabicPeriod"/>
            </a:pPr>
            <a:endParaRPr lang="en-US" altLang="ru-RU" sz="2800" dirty="0" smtClean="0"/>
          </a:p>
          <a:p>
            <a:pPr marL="514350" indent="-514350" algn="l">
              <a:buAutoNum type="arabicPeriod"/>
            </a:pPr>
            <a:endParaRPr lang="en-US" altLang="ru-RU" sz="2800" dirty="0" smtClean="0"/>
          </a:p>
          <a:p>
            <a:pPr marL="514350" indent="-514350" algn="l">
              <a:buAutoNum type="arabicPeriod"/>
            </a:pPr>
            <a:endParaRPr lang="en-US" altLang="ru-RU" sz="2800" dirty="0" smtClean="0"/>
          </a:p>
          <a:p>
            <a:pPr marL="514350" indent="-514350" algn="l">
              <a:buAutoNum type="arabicPeriod"/>
            </a:pP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115342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41928" y="4285130"/>
            <a:ext cx="10004611" cy="1658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PCI-</a:t>
            </a:r>
            <a:r>
              <a:rPr lang="en-US" altLang="ru-RU" sz="2800" dirty="0" err="1" smtClean="0"/>
              <a:t>DSS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Стандарт безопасности данных индустрии платежных карт. Сейчас широко используется версия 3. </a:t>
            </a:r>
            <a:r>
              <a:rPr lang="ru-RU" altLang="ru-RU" sz="2800" dirty="0" err="1" smtClean="0"/>
              <a:t>4-ой</a:t>
            </a:r>
            <a:r>
              <a:rPr lang="ru-RU" altLang="ru-RU" sz="2800" dirty="0" smtClean="0"/>
              <a:t> версии пока нет в свободном доступе</a:t>
            </a:r>
            <a:endParaRPr lang="en-US" altLang="ru-RU" sz="2800" dirty="0" smtClean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344" y="986118"/>
            <a:ext cx="5952723" cy="270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747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41928" y="4285130"/>
            <a:ext cx="10004611" cy="1658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ISO/</a:t>
            </a:r>
            <a:r>
              <a:rPr lang="en-US" altLang="ru-RU" sz="2800" dirty="0" err="1" smtClean="0"/>
              <a:t>IEC</a:t>
            </a:r>
            <a:r>
              <a:rPr lang="en-US" altLang="ru-RU" sz="2800" dirty="0" smtClean="0"/>
              <a:t> 27001:2013</a:t>
            </a:r>
          </a:p>
          <a:p>
            <a:pPr algn="l"/>
            <a:r>
              <a:rPr lang="ru-RU" altLang="ru-RU" sz="2800" dirty="0" smtClean="0"/>
              <a:t>Информационные технологии. Методы защиты. Системы менеджмента информационной безопасности. Требования</a:t>
            </a:r>
            <a:endParaRPr lang="en-US" altLang="ru-RU" sz="2800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905" y="878540"/>
            <a:ext cx="3609601" cy="300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643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altLang="ru-RU" sz="4400" dirty="0"/>
              <a:t>What is </a:t>
            </a:r>
            <a:r>
              <a:rPr lang="en-US" altLang="ru-RU" sz="4400" dirty="0" err="1"/>
              <a:t>PenTest</a:t>
            </a:r>
            <a:r>
              <a:rPr lang="en-US" altLang="ru-RU" sz="4400" dirty="0"/>
              <a:t>?</a:t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9278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681317" y="1488140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BlackBox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информация о системе неизвестна. Относится к внешнему тестированию</a:t>
            </a:r>
          </a:p>
          <a:p>
            <a:pPr algn="l"/>
            <a:endParaRPr lang="ru-RU" altLang="ru-RU" sz="2800" dirty="0" smtClean="0"/>
          </a:p>
          <a:p>
            <a:pPr algn="l"/>
            <a:r>
              <a:rPr lang="en-US" altLang="ru-RU" sz="2800" dirty="0" err="1" smtClean="0"/>
              <a:t>GreyBox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известна часть информации о системе. Может быть внешним, внутренним или смешанным тестированием</a:t>
            </a:r>
          </a:p>
          <a:p>
            <a:pPr algn="l"/>
            <a:endParaRPr lang="ru-RU" altLang="ru-RU" sz="2800" dirty="0" smtClean="0"/>
          </a:p>
          <a:p>
            <a:pPr algn="l"/>
            <a:r>
              <a:rPr lang="en-US" altLang="ru-RU" sz="2800" dirty="0" err="1" smtClean="0"/>
              <a:t>WhiteBox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известна архитектура и составляющие системы, есть доступ к исходным кодам, есть учетные записи в системе. Обычно внутреннее тестирование</a:t>
            </a:r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585266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26141" y="2537010"/>
            <a:ext cx="11116235" cy="2312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Тестирование </a:t>
            </a:r>
            <a:r>
              <a:rPr lang="ru-RU" altLang="ru-RU" sz="2800" dirty="0"/>
              <a:t>на проникновение необходимо для выявления  возможного сценария проникновения в сеть с достижением различных целей: захват административных прав в домене или БД, создание следов пребывания злоумышленника в критичных </a:t>
            </a:r>
            <a:r>
              <a:rPr lang="ru-RU" altLang="ru-RU" sz="2800" dirty="0" smtClean="0"/>
              <a:t>системах</a:t>
            </a:r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4215102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1455902" y="399819"/>
            <a:ext cx="8690421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50345" y="2141356"/>
            <a:ext cx="11116235" cy="2602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Тестирование </a:t>
            </a:r>
            <a:r>
              <a:rPr lang="ru-RU" altLang="ru-RU" sz="2800" dirty="0"/>
              <a:t>на проникновение </a:t>
            </a:r>
            <a:r>
              <a:rPr lang="ru-RU" altLang="ru-RU" sz="2800" dirty="0" smtClean="0"/>
              <a:t>позволяет получить объективную оценку того, насколько легко осуществить несанкционированный доступ к ресурсам корпоративной сети или сайта вашей компании, каким способом, через какие уязвимости или какие недоработки в системе</a:t>
            </a:r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9680920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altLang="ru-RU" sz="4400" dirty="0"/>
              <a:t>Tools</a:t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3118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03165" y="4785930"/>
            <a:ext cx="11116235" cy="1730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Kali Linux 2017 (</a:t>
            </a:r>
            <a:r>
              <a:rPr lang="en-US" altLang="ru-RU" sz="2800" dirty="0" err="1" smtClean="0"/>
              <a:t>debian</a:t>
            </a:r>
            <a:r>
              <a:rPr lang="en-US" altLang="ru-RU" sz="2800" dirty="0" smtClean="0"/>
              <a:t>)</a:t>
            </a:r>
          </a:p>
          <a:p>
            <a:pPr algn="l"/>
            <a:r>
              <a:rPr lang="ru-RU" altLang="ru-RU" sz="2800" dirty="0" smtClean="0"/>
              <a:t>Основной инструмент для проведения тестирования на проникновение</a:t>
            </a:r>
            <a:endParaRPr lang="en-US" altLang="ru-RU" sz="2800" dirty="0" smtClean="0"/>
          </a:p>
          <a:p>
            <a:pPr algn="l"/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018" y="735552"/>
            <a:ext cx="6357376" cy="357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0238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55919" y="4931003"/>
            <a:ext cx="11116235" cy="1730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BlackArch</a:t>
            </a:r>
            <a:r>
              <a:rPr lang="en-US" altLang="ru-RU" sz="2800" dirty="0" smtClean="0"/>
              <a:t> Linux</a:t>
            </a:r>
          </a:p>
          <a:p>
            <a:pPr algn="l"/>
            <a:r>
              <a:rPr lang="ru-RU" altLang="ru-RU" sz="2800" dirty="0" smtClean="0"/>
              <a:t>Основной инструмент для проведения тестирования на проникновение</a:t>
            </a:r>
            <a:endParaRPr lang="en-US" altLang="ru-RU" sz="2800" dirty="0" smtClean="0"/>
          </a:p>
          <a:p>
            <a:pPr algn="l"/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470" y="623720"/>
            <a:ext cx="6230471" cy="389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415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76788" y="4807910"/>
            <a:ext cx="11116235" cy="1730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Pentoo</a:t>
            </a:r>
            <a:r>
              <a:rPr lang="en-US" altLang="ru-RU" sz="2800" dirty="0" smtClean="0"/>
              <a:t> (Gentoo)</a:t>
            </a:r>
          </a:p>
          <a:p>
            <a:pPr algn="l"/>
            <a:r>
              <a:rPr lang="ru-RU" altLang="ru-RU" sz="2800" dirty="0" smtClean="0"/>
              <a:t>Основной инструмент для проведения тестирования на проникновение</a:t>
            </a:r>
            <a:endParaRPr lang="en-US" altLang="ru-RU" sz="2800" dirty="0" smtClean="0"/>
          </a:p>
          <a:p>
            <a:pPr algn="l"/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848" y="665630"/>
            <a:ext cx="5035176" cy="377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94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altLang="ru-RU" sz="4400" dirty="0"/>
              <a:t>Crimes and Punishment</a:t>
            </a:r>
            <a:br>
              <a:rPr lang="en-US" altLang="ru-RU" sz="4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10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85580" y="5290970"/>
            <a:ext cx="11116235" cy="12017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XiaopanOS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Ориентирован на взлом </a:t>
            </a:r>
            <a:r>
              <a:rPr lang="en-US" altLang="ru-RU" sz="2800" dirty="0" smtClean="0"/>
              <a:t>Wi-Fi </a:t>
            </a:r>
            <a:r>
              <a:rPr lang="ru-RU" altLang="ru-RU" sz="2800" dirty="0" smtClean="0"/>
              <a:t>сетей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741" y="735106"/>
            <a:ext cx="4938420" cy="400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7318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352893" y="4078511"/>
            <a:ext cx="10004611" cy="2187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OWTF</a:t>
            </a:r>
            <a:r>
              <a:rPr lang="en-US" altLang="ru-RU" sz="2800" dirty="0" smtClean="0"/>
              <a:t> (</a:t>
            </a:r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 the Offensive (Web) Testing Framework</a:t>
            </a:r>
          </a:p>
          <a:p>
            <a:pPr algn="l"/>
            <a:r>
              <a:rPr lang="ru-RU" altLang="ru-RU" sz="2800" dirty="0" smtClean="0"/>
              <a:t>Проект, ориентированный на эффективность проведения тестирования на проникновение в соответствии с требованиями таких стандартов как </a:t>
            </a:r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 Testing Guide, </a:t>
            </a:r>
            <a:r>
              <a:rPr lang="en-US" altLang="ru-RU" sz="2800" dirty="0" err="1" smtClean="0"/>
              <a:t>PTES</a:t>
            </a:r>
            <a:r>
              <a:rPr lang="en-US" altLang="ru-RU" sz="2800" dirty="0" smtClean="0"/>
              <a:t>, </a:t>
            </a:r>
            <a:r>
              <a:rPr lang="en-US" altLang="ru-RU" sz="2800" dirty="0" err="1" smtClean="0"/>
              <a:t>NIST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389" y="468190"/>
            <a:ext cx="2374702" cy="325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9348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5262283"/>
            <a:ext cx="11116235" cy="1443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Nikto2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ищет на целевом Веб-приложении </a:t>
            </a:r>
            <a:r>
              <a:rPr lang="ru-RU" altLang="ru-RU" sz="2800" dirty="0" err="1" smtClean="0"/>
              <a:t>неудаленные</a:t>
            </a:r>
            <a:r>
              <a:rPr lang="ru-RU" altLang="ru-RU" sz="2800" dirty="0" smtClean="0"/>
              <a:t> скрипты: тестовый функционал, инструменты администрирования БД (</a:t>
            </a:r>
            <a:r>
              <a:rPr lang="en-US" altLang="ru-RU" sz="2800" dirty="0" err="1" smtClean="0"/>
              <a:t>phpMyAdmin</a:t>
            </a:r>
            <a:r>
              <a:rPr lang="en-US" altLang="ru-RU" sz="2800" dirty="0" smtClean="0"/>
              <a:t> </a:t>
            </a:r>
            <a:r>
              <a:rPr lang="en-US" altLang="ru-RU" sz="2800" dirty="0" err="1" smtClean="0"/>
              <a:t>etc</a:t>
            </a:r>
            <a:r>
              <a:rPr lang="ru-RU" altLang="ru-RU" sz="2800" dirty="0" smtClean="0"/>
              <a:t>)</a:t>
            </a:r>
            <a:r>
              <a:rPr lang="en-US" altLang="ru-RU" sz="2800" dirty="0" smtClean="0"/>
              <a:t> </a:t>
            </a:r>
            <a:endParaRPr lang="ru-RU" altLang="ru-RU" sz="2800" dirty="0" smtClean="0"/>
          </a:p>
          <a:p>
            <a:pPr algn="l"/>
            <a:endParaRPr lang="ru-RU" altLang="ru-RU" sz="2800" dirty="0"/>
          </a:p>
          <a:p>
            <a:pPr algn="l"/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175" y="237995"/>
            <a:ext cx="7485531" cy="467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041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46016" y="5411752"/>
            <a:ext cx="11116235" cy="1151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Wikto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аналог </a:t>
            </a:r>
            <a:r>
              <a:rPr lang="en-US" altLang="ru-RU" sz="2800" dirty="0" err="1" smtClean="0"/>
              <a:t>Nikto</a:t>
            </a:r>
            <a:r>
              <a:rPr lang="en-US" altLang="ru-RU" sz="2800" dirty="0" smtClean="0"/>
              <a:t> </a:t>
            </a:r>
            <a:r>
              <a:rPr lang="ru-RU" altLang="ru-RU" sz="2800" dirty="0" smtClean="0"/>
              <a:t>под </a:t>
            </a:r>
            <a:r>
              <a:rPr lang="en-US" altLang="ru-RU" sz="2800" dirty="0" smtClean="0"/>
              <a:t>Windows</a:t>
            </a:r>
            <a:r>
              <a:rPr lang="ru-RU" altLang="ru-RU" sz="2800" dirty="0" smtClean="0"/>
              <a:t>, но с некоторыми дополнениями</a:t>
            </a:r>
          </a:p>
          <a:p>
            <a:pPr algn="l"/>
            <a:endParaRPr lang="ru-RU" altLang="ru-RU" sz="2800" dirty="0"/>
          </a:p>
          <a:p>
            <a:pPr algn="l"/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491" y="457467"/>
            <a:ext cx="7772960" cy="460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726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401516" y="4822408"/>
            <a:ext cx="11675035" cy="1685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/>
              <a:t>Acunetix</a:t>
            </a:r>
            <a:r>
              <a:rPr lang="en-US" altLang="ru-RU" sz="2800" dirty="0"/>
              <a:t> Web Security </a:t>
            </a:r>
            <a:r>
              <a:rPr lang="en-US" altLang="ru-RU" sz="2800" dirty="0" smtClean="0"/>
              <a:t>Scanner</a:t>
            </a:r>
            <a:r>
              <a:rPr lang="ru-RU" altLang="ru-RU" sz="2800" dirty="0" smtClean="0"/>
              <a:t> </a:t>
            </a:r>
            <a:r>
              <a:rPr lang="en-US" altLang="ru-RU" sz="2800" dirty="0" smtClean="0"/>
              <a:t>– </a:t>
            </a:r>
            <a:r>
              <a:rPr lang="ru-RU" sz="2800" dirty="0"/>
              <a:t>это автоматизированный сканер уязвимостей веб-приложений</a:t>
            </a:r>
            <a:r>
              <a:rPr lang="ru-RU" sz="2800" dirty="0" smtClean="0"/>
              <a:t>, он </a:t>
            </a:r>
            <a:r>
              <a:rPr lang="ru-RU" sz="2800" dirty="0"/>
              <a:t>является платным, но существует также и бесплатная версия, </a:t>
            </a:r>
            <a:r>
              <a:rPr lang="ru-RU" sz="2800" dirty="0" smtClean="0"/>
              <a:t>это довольно </a:t>
            </a:r>
            <a:r>
              <a:rPr lang="ru-RU" sz="2800" dirty="0"/>
              <a:t>мощный продукт для поиска различных уязвимостей на сайте</a:t>
            </a:r>
            <a:endParaRPr lang="ru-RU" altLang="ru-RU" sz="2800" dirty="0"/>
          </a:p>
          <a:p>
            <a:pPr algn="l"/>
            <a:endParaRPr lang="ru-RU" altLang="ru-RU" sz="28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880" y="315025"/>
            <a:ext cx="6309329" cy="436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7009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72966" y="5183151"/>
            <a:ext cx="11340612" cy="144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Skipfish</a:t>
            </a:r>
            <a:r>
              <a:rPr lang="en-US" altLang="ru-RU" sz="2800" dirty="0" smtClean="0"/>
              <a:t> – </a:t>
            </a:r>
            <a:r>
              <a:rPr lang="ru-RU" sz="2800" dirty="0"/>
              <a:t>рекурсивно обходит </a:t>
            </a:r>
            <a:r>
              <a:rPr lang="ru-RU" sz="2800" dirty="0" smtClean="0"/>
              <a:t>весь</a:t>
            </a:r>
            <a:r>
              <a:rPr lang="en-US" sz="2800" dirty="0" smtClean="0"/>
              <a:t> </a:t>
            </a:r>
            <a:r>
              <a:rPr lang="ru-RU" sz="2800" dirty="0" smtClean="0"/>
              <a:t>сайт </a:t>
            </a:r>
            <a:r>
              <a:rPr lang="ru-RU" sz="2800" dirty="0"/>
              <a:t>и находит всевозможные бреши в безопасности, стоит правда</a:t>
            </a:r>
          </a:p>
          <a:p>
            <a:pPr algn="l"/>
            <a:r>
              <a:rPr lang="ru-RU" sz="2800" dirty="0"/>
              <a:t>отметить то, что он генерирует очень много трафика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752" y="368846"/>
            <a:ext cx="6533130" cy="460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196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92723" y="5428129"/>
            <a:ext cx="11675035" cy="1048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W3af</a:t>
            </a:r>
            <a:r>
              <a:rPr lang="en-US" altLang="ru-RU" sz="2800" dirty="0" smtClean="0"/>
              <a:t> – </a:t>
            </a:r>
            <a:r>
              <a:rPr lang="ru-RU" sz="2800" dirty="0" err="1"/>
              <a:t>опенсорсный</a:t>
            </a:r>
            <a:r>
              <a:rPr lang="ru-RU" sz="2800" dirty="0"/>
              <a:t> сканер веб-уязвимостей, а </a:t>
            </a:r>
            <a:r>
              <a:rPr lang="ru-RU" sz="2800" dirty="0" smtClean="0"/>
              <a:t>если</a:t>
            </a:r>
            <a:r>
              <a:rPr lang="en-US" sz="2800" dirty="0" smtClean="0"/>
              <a:t> </a:t>
            </a:r>
            <a:r>
              <a:rPr lang="ru-RU" sz="2800" dirty="0" smtClean="0"/>
              <a:t>точнее</a:t>
            </a:r>
            <a:r>
              <a:rPr lang="ru-RU" sz="2800" dirty="0"/>
              <a:t>, то это </a:t>
            </a:r>
            <a:r>
              <a:rPr lang="ru-RU" sz="2800" dirty="0" err="1"/>
              <a:t>фреймворк</a:t>
            </a:r>
            <a:r>
              <a:rPr lang="ru-RU" sz="2800" dirty="0"/>
              <a:t> с большим количеством различных плагинов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327" y="240947"/>
            <a:ext cx="8323833" cy="503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9504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476250" y="5328397"/>
            <a:ext cx="11675035" cy="1265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Mantra Security Framework (</a:t>
            </a:r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) – </a:t>
            </a:r>
            <a:r>
              <a:rPr lang="ru-RU" sz="2800" dirty="0" smtClean="0"/>
              <a:t>коллекция</a:t>
            </a:r>
            <a:r>
              <a:rPr lang="en-US" sz="2800" dirty="0" smtClean="0"/>
              <a:t> </a:t>
            </a:r>
            <a:r>
              <a:rPr lang="ru-RU" sz="2800" dirty="0" smtClean="0"/>
              <a:t>свободных </a:t>
            </a:r>
            <a:r>
              <a:rPr lang="ru-RU" sz="2800" dirty="0"/>
              <a:t>и открытых инструментов по информационной безопасности</a:t>
            </a:r>
            <a:r>
              <a:rPr lang="ru-RU" sz="2800" dirty="0" smtClean="0"/>
              <a:t>,</a:t>
            </a:r>
            <a:r>
              <a:rPr lang="en-US" sz="2800" dirty="0" smtClean="0"/>
              <a:t> </a:t>
            </a:r>
            <a:r>
              <a:rPr lang="ru-RU" sz="2800" dirty="0" smtClean="0"/>
              <a:t>встраиваемых </a:t>
            </a:r>
            <a:r>
              <a:rPr lang="ru-RU" sz="2800" dirty="0"/>
              <a:t>в браузер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937" y="157474"/>
            <a:ext cx="7753649" cy="504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605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432288" y="5743963"/>
            <a:ext cx="11675035" cy="946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/>
              <a:t>sqlmap</a:t>
            </a:r>
            <a:r>
              <a:rPr lang="en-US" altLang="ru-RU" sz="2800" dirty="0"/>
              <a:t> </a:t>
            </a:r>
            <a:r>
              <a:rPr lang="en-US" altLang="ru-RU" sz="2800" dirty="0" smtClean="0"/>
              <a:t>– </a:t>
            </a:r>
            <a:r>
              <a:rPr lang="ru-RU" sz="2800" dirty="0"/>
              <a:t>утилита для автоматизации поиска </a:t>
            </a:r>
            <a:r>
              <a:rPr lang="ru-RU" sz="2800" dirty="0" smtClean="0"/>
              <a:t>и</a:t>
            </a:r>
            <a:r>
              <a:rPr lang="en-US" sz="2800" dirty="0" smtClean="0"/>
              <a:t> </a:t>
            </a:r>
            <a:r>
              <a:rPr lang="ru-RU" sz="2800" dirty="0" smtClean="0"/>
              <a:t>эксплуатации </a:t>
            </a:r>
            <a:r>
              <a:rPr lang="en-US" sz="2800" dirty="0"/>
              <a:t>SQL </a:t>
            </a:r>
            <a:r>
              <a:rPr lang="ru-RU" sz="2800" dirty="0"/>
              <a:t>инъекций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52" y="188087"/>
            <a:ext cx="9756433" cy="547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9220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5915414"/>
            <a:ext cx="11675035" cy="627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Beef – </a:t>
            </a:r>
            <a:r>
              <a:rPr lang="ru-RU" sz="2800" dirty="0" err="1"/>
              <a:t>фреймворк</a:t>
            </a:r>
            <a:r>
              <a:rPr lang="ru-RU" sz="2800" dirty="0"/>
              <a:t>, нацеленный на атаки </a:t>
            </a:r>
            <a:r>
              <a:rPr lang="ru-RU" sz="2800" dirty="0" smtClean="0"/>
              <a:t>на</a:t>
            </a:r>
            <a:r>
              <a:rPr lang="en-US" sz="2800" dirty="0" smtClean="0"/>
              <a:t> </a:t>
            </a:r>
            <a:r>
              <a:rPr lang="ru-RU" sz="2800" dirty="0" smtClean="0"/>
              <a:t>стороне </a:t>
            </a:r>
            <a:r>
              <a:rPr lang="ru-RU" sz="2800" dirty="0"/>
              <a:t>клиента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30133"/>
            <a:ext cx="11605627" cy="510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480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435219" y="540497"/>
            <a:ext cx="9952893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71885" y="1876411"/>
            <a:ext cx="10360212" cy="4614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sz="2800" dirty="0" smtClean="0"/>
              <a:t>Компьютерные преступления – преступления, совершенные с использованием компьютерной информации. При этом, компьютерная информация является предметом или/и средством совершения преступления.</a:t>
            </a:r>
          </a:p>
          <a:p>
            <a:pPr algn="l"/>
            <a:endParaRPr lang="ru-RU" sz="2800" dirty="0" smtClean="0"/>
          </a:p>
          <a:p>
            <a:pPr algn="l"/>
            <a:r>
              <a:rPr lang="ru-RU" altLang="ru-RU" sz="2800" dirty="0" smtClean="0"/>
              <a:t>Компьютерная информация – сведения, представленные в форме электрических сигналов, независимо от средств их хранения, обработки и передачи.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13744510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16965" y="5928602"/>
            <a:ext cx="11675035" cy="627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nmap</a:t>
            </a:r>
            <a:r>
              <a:rPr lang="en-US" altLang="ru-RU" sz="2800" dirty="0" smtClean="0"/>
              <a:t> – </a:t>
            </a:r>
            <a:r>
              <a:rPr lang="ru-RU" sz="2800" dirty="0"/>
              <a:t>классика, которая иногда может </a:t>
            </a:r>
            <a:r>
              <a:rPr lang="ru-RU" sz="2800" dirty="0" smtClean="0"/>
              <a:t>оказаться</a:t>
            </a:r>
            <a:r>
              <a:rPr lang="en-US" sz="2800" dirty="0" smtClean="0"/>
              <a:t> </a:t>
            </a:r>
            <a:r>
              <a:rPr lang="ru-RU" sz="2800" dirty="0" smtClean="0"/>
              <a:t>полезной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49" y="228168"/>
            <a:ext cx="9717136" cy="546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2840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221273" y="4585877"/>
            <a:ext cx="11854962" cy="2149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/>
              <a:t>Burp </a:t>
            </a:r>
            <a:r>
              <a:rPr lang="en-US" altLang="ru-RU" sz="2800" dirty="0" smtClean="0"/>
              <a:t>Suite – </a:t>
            </a:r>
            <a:r>
              <a:rPr lang="ru-RU" sz="2800" dirty="0"/>
              <a:t>данная программа является </a:t>
            </a:r>
            <a:r>
              <a:rPr lang="ru-RU" sz="2800" dirty="0" smtClean="0"/>
              <a:t>целой</a:t>
            </a:r>
            <a:r>
              <a:rPr lang="en-US" sz="2800" dirty="0" smtClean="0"/>
              <a:t> </a:t>
            </a:r>
            <a:r>
              <a:rPr lang="ru-RU" sz="2800" dirty="0" smtClean="0"/>
              <a:t>платформой </a:t>
            </a:r>
            <a:r>
              <a:rPr lang="ru-RU" sz="2800" dirty="0"/>
              <a:t>для проведения тестирования безопасности веб-приложений</a:t>
            </a:r>
            <a:r>
              <a:rPr lang="ru-RU" sz="2800" dirty="0" smtClean="0"/>
              <a:t>,</a:t>
            </a:r>
            <a:r>
              <a:rPr lang="en-US" sz="2800" dirty="0" smtClean="0"/>
              <a:t> </a:t>
            </a:r>
            <a:r>
              <a:rPr lang="ru-RU" sz="2800" dirty="0" smtClean="0"/>
              <a:t>содержит </a:t>
            </a:r>
            <a:r>
              <a:rPr lang="ru-RU" sz="2800" dirty="0"/>
              <a:t>в себе различные инструменты, взаимодействующие </a:t>
            </a:r>
            <a:r>
              <a:rPr lang="ru-RU" sz="2800" dirty="0" smtClean="0"/>
              <a:t>между</a:t>
            </a:r>
            <a:r>
              <a:rPr lang="en-US" sz="2800" dirty="0" smtClean="0"/>
              <a:t> </a:t>
            </a:r>
            <a:r>
              <a:rPr lang="ru-RU" sz="2800" dirty="0" smtClean="0"/>
              <a:t>собой</a:t>
            </a:r>
            <a:r>
              <a:rPr lang="ru-RU" sz="2800" dirty="0"/>
              <a:t>, является прокси для изменения запросов, отправляемых </a:t>
            </a:r>
            <a:r>
              <a:rPr lang="ru-RU" sz="2800" dirty="0" smtClean="0"/>
              <a:t>браузером</a:t>
            </a:r>
            <a:r>
              <a:rPr lang="en-US" sz="2800" dirty="0" smtClean="0"/>
              <a:t> </a:t>
            </a:r>
            <a:r>
              <a:rPr lang="ru-RU" sz="2800" dirty="0" smtClean="0"/>
              <a:t>веб-приложению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961" y="175242"/>
            <a:ext cx="6429304" cy="450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0507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808285" y="5919119"/>
            <a:ext cx="9503019" cy="636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/>
              <a:t>OWASP</a:t>
            </a:r>
            <a:r>
              <a:rPr lang="en-US" altLang="ru-RU" sz="2800" dirty="0"/>
              <a:t> </a:t>
            </a:r>
            <a:r>
              <a:rPr lang="en-US" altLang="ru-RU" sz="2800" dirty="0" smtClean="0"/>
              <a:t>ZAP – Open-source Web-Security </a:t>
            </a:r>
            <a:r>
              <a:rPr lang="ru-RU" altLang="ru-RU" sz="2800" dirty="0" smtClean="0"/>
              <a:t>сканер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651" y="184033"/>
            <a:ext cx="7087910" cy="548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3121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82917" y="1909482"/>
            <a:ext cx="11116235" cy="4123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Больше функциональности – больше возможных уязвимостей.</a:t>
            </a:r>
          </a:p>
          <a:p>
            <a:pPr algn="l"/>
            <a:endParaRPr lang="ru-RU" altLang="ru-RU" sz="2800" dirty="0"/>
          </a:p>
          <a:p>
            <a:pPr algn="l"/>
            <a:r>
              <a:rPr lang="ru-RU" altLang="ru-RU" sz="2800" dirty="0" smtClean="0"/>
              <a:t>Уязвимость может быть как в </a:t>
            </a:r>
            <a:r>
              <a:rPr lang="ru-RU" altLang="ru-RU" sz="2800" dirty="0" err="1" smtClean="0"/>
              <a:t>самописных</a:t>
            </a:r>
            <a:r>
              <a:rPr lang="ru-RU" altLang="ru-RU" sz="2800" dirty="0" smtClean="0"/>
              <a:t> приложениях, так и в </a:t>
            </a:r>
            <a:r>
              <a:rPr lang="en-US" altLang="ru-RU" sz="2800" dirty="0" smtClean="0"/>
              <a:t>CMS, </a:t>
            </a:r>
            <a:r>
              <a:rPr lang="ru-RU" altLang="ru-RU" sz="2800" dirty="0" smtClean="0"/>
              <a:t>Фреймворках и модулях</a:t>
            </a:r>
          </a:p>
          <a:p>
            <a:pPr algn="l"/>
            <a:endParaRPr lang="ru-RU" altLang="ru-RU" sz="2800" dirty="0"/>
          </a:p>
          <a:p>
            <a:pPr algn="l"/>
            <a:r>
              <a:rPr lang="ru-RU" altLang="ru-RU" sz="2800" dirty="0" smtClean="0"/>
              <a:t>После обнаружения уязвимости проходит время, пока уязвимость будет починена. К тому же, многие не следят за обновлениями</a:t>
            </a:r>
          </a:p>
          <a:p>
            <a:pPr algn="l"/>
            <a:endParaRPr lang="ru-RU" altLang="ru-RU" sz="2800" dirty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39036824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altLang="ru-RU" sz="4400" dirty="0"/>
              <a:t>CTF, practice and exercises</a:t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8998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626208" y="1093951"/>
            <a:ext cx="11116235" cy="5271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task-based/jeopardy – </a:t>
            </a:r>
            <a:r>
              <a:rPr lang="ru-RU" altLang="ru-RU" sz="2800" dirty="0" smtClean="0"/>
              <a:t>необходимо решить несколько </a:t>
            </a:r>
            <a:r>
              <a:rPr lang="ru-RU" altLang="ru-RU" sz="2800" dirty="0" err="1" smtClean="0"/>
              <a:t>тасков</a:t>
            </a:r>
            <a:r>
              <a:rPr lang="ru-RU" altLang="ru-RU" sz="2800" dirty="0" smtClean="0"/>
              <a:t>, для которых нужно найти некий флаг и отправить его</a:t>
            </a:r>
          </a:p>
          <a:p>
            <a:pPr algn="l"/>
            <a:r>
              <a:rPr lang="ru-RU" altLang="ru-RU" sz="2800" dirty="0"/>
              <a:t>	</a:t>
            </a:r>
            <a:r>
              <a:rPr lang="ru-RU" altLang="ru-RU" sz="2800" dirty="0" smtClean="0"/>
              <a:t>	- </a:t>
            </a:r>
            <a:r>
              <a:rPr lang="en-US" sz="2800" dirty="0"/>
              <a:t>admin — </a:t>
            </a:r>
            <a:r>
              <a:rPr lang="ru-RU" sz="2800" dirty="0"/>
              <a:t>задачи на администрирование</a:t>
            </a:r>
          </a:p>
          <a:p>
            <a:pPr algn="l"/>
            <a:r>
              <a:rPr lang="ru-RU" altLang="ru-RU" sz="2800" dirty="0" smtClean="0"/>
              <a:t>		- </a:t>
            </a:r>
            <a:r>
              <a:rPr lang="ru-RU" sz="2800" dirty="0" err="1"/>
              <a:t>joy</a:t>
            </a:r>
            <a:r>
              <a:rPr lang="ru-RU" sz="2800" dirty="0"/>
              <a:t> — различные развлекательные задачи вроде коллективной фотографии или мини-игры</a:t>
            </a:r>
          </a:p>
          <a:p>
            <a:pPr algn="l"/>
            <a:r>
              <a:rPr lang="ru-RU" altLang="ru-RU" sz="2800" dirty="0" smtClean="0"/>
              <a:t>		- </a:t>
            </a:r>
            <a:r>
              <a:rPr lang="ru-RU" sz="2800" dirty="0" err="1"/>
              <a:t>ctb</a:t>
            </a:r>
            <a:r>
              <a:rPr lang="ru-RU" sz="2800" dirty="0"/>
              <a:t> — задачи на аудит удалённых машин (</a:t>
            </a:r>
            <a:r>
              <a:rPr lang="ru-RU" sz="2800" dirty="0" err="1"/>
              <a:t>crack</a:t>
            </a:r>
            <a:r>
              <a:rPr lang="ru-RU" sz="2800" dirty="0"/>
              <a:t> </a:t>
            </a:r>
            <a:r>
              <a:rPr lang="ru-RU" sz="2800" dirty="0" err="1"/>
              <a:t>the</a:t>
            </a:r>
            <a:r>
              <a:rPr lang="ru-RU" sz="2800" dirty="0"/>
              <a:t> </a:t>
            </a:r>
            <a:r>
              <a:rPr lang="ru-RU" sz="2800" dirty="0" err="1"/>
              <a:t>box</a:t>
            </a:r>
            <a:r>
              <a:rPr lang="ru-RU" sz="2800" dirty="0"/>
              <a:t>)</a:t>
            </a:r>
          </a:p>
          <a:p>
            <a:pPr algn="l"/>
            <a:r>
              <a:rPr lang="ru-RU" altLang="ru-RU" sz="2800" dirty="0" smtClean="0"/>
              <a:t>		- </a:t>
            </a:r>
            <a:r>
              <a:rPr lang="ru-RU" sz="2800" dirty="0" err="1"/>
              <a:t>reverse</a:t>
            </a:r>
            <a:r>
              <a:rPr lang="ru-RU" sz="2800" dirty="0"/>
              <a:t> — исследование программ без исходного </a:t>
            </a:r>
            <a:r>
              <a:rPr lang="ru-RU" sz="2800" dirty="0" smtClean="0"/>
              <a:t>кода</a:t>
            </a:r>
            <a:endParaRPr lang="ru-RU" sz="2800" dirty="0"/>
          </a:p>
          <a:p>
            <a:pPr algn="l"/>
            <a:r>
              <a:rPr lang="ru-RU" altLang="ru-RU" sz="2800" dirty="0" smtClean="0"/>
              <a:t>		- </a:t>
            </a:r>
            <a:r>
              <a:rPr lang="en-US" sz="2800" dirty="0" err="1"/>
              <a:t>stegano</a:t>
            </a:r>
            <a:r>
              <a:rPr lang="en-US" sz="2800" dirty="0"/>
              <a:t> — </a:t>
            </a:r>
            <a:r>
              <a:rPr lang="ru-RU" sz="2800" dirty="0">
                <a:hlinkClick r:id="rId2" tooltip="Стеганография"/>
              </a:rPr>
              <a:t>стеганография</a:t>
            </a:r>
            <a:endParaRPr lang="ru-RU" sz="2800" dirty="0"/>
          </a:p>
          <a:p>
            <a:pPr algn="l"/>
            <a:r>
              <a:rPr lang="ru-RU" altLang="ru-RU" sz="2800" dirty="0" smtClean="0"/>
              <a:t>		- </a:t>
            </a:r>
            <a:r>
              <a:rPr lang="en-US" sz="2800" dirty="0" err="1"/>
              <a:t>ppc</a:t>
            </a:r>
            <a:r>
              <a:rPr lang="en-US" sz="2800" dirty="0"/>
              <a:t> — </a:t>
            </a:r>
            <a:r>
              <a:rPr lang="ru-RU" sz="2800" dirty="0"/>
              <a:t>задачи на программирование (</a:t>
            </a:r>
            <a:r>
              <a:rPr lang="en-US" sz="2800" dirty="0"/>
              <a:t>professional programming and coding)</a:t>
            </a:r>
          </a:p>
          <a:p>
            <a:pPr algn="l"/>
            <a:r>
              <a:rPr lang="ru-RU" altLang="ru-RU" sz="2800" dirty="0" smtClean="0"/>
              <a:t>		- </a:t>
            </a:r>
            <a:r>
              <a:rPr lang="en-US" sz="2800" dirty="0"/>
              <a:t>crypto — </a:t>
            </a:r>
            <a:r>
              <a:rPr lang="ru-RU" sz="2800" dirty="0">
                <a:hlinkClick r:id="rId3" tooltip="Криптография"/>
              </a:rPr>
              <a:t>криптография</a:t>
            </a:r>
            <a:endParaRPr lang="ru-RU" sz="2800" dirty="0"/>
          </a:p>
          <a:p>
            <a:pPr algn="l"/>
            <a:r>
              <a:rPr lang="ru-RU" altLang="ru-RU" sz="2800" dirty="0" smtClean="0"/>
              <a:t>		- </a:t>
            </a:r>
            <a:r>
              <a:rPr lang="ru-RU" sz="2800" dirty="0" err="1"/>
              <a:t>web</a:t>
            </a:r>
            <a:r>
              <a:rPr lang="ru-RU" sz="2800" dirty="0"/>
              <a:t> — задачи на веб-уязвимости, такие как </a:t>
            </a:r>
            <a:r>
              <a:rPr lang="ru-RU" sz="2800" dirty="0" err="1"/>
              <a:t>SQL</a:t>
            </a:r>
            <a:r>
              <a:rPr lang="ru-RU" sz="2800" dirty="0"/>
              <a:t> </a:t>
            </a:r>
            <a:r>
              <a:rPr lang="ru-RU" sz="2800" dirty="0" err="1"/>
              <a:t>injection</a:t>
            </a:r>
            <a:r>
              <a:rPr lang="ru-RU" sz="2800" dirty="0"/>
              <a:t>, </a:t>
            </a:r>
            <a:r>
              <a:rPr lang="ru-RU" sz="2800" dirty="0" err="1"/>
              <a:t>XSS</a:t>
            </a:r>
            <a:r>
              <a:rPr lang="ru-RU" sz="2800" dirty="0"/>
              <a:t> и другие</a:t>
            </a:r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42113254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2508393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classic – </a:t>
            </a:r>
            <a:r>
              <a:rPr lang="ru-RU" sz="2800" dirty="0" smtClean="0"/>
              <a:t>в </a:t>
            </a:r>
            <a:r>
              <a:rPr lang="ru-RU" sz="2800" dirty="0"/>
              <a:t>классической схеме каждая команда получает выделенный сервер или небольшую сеть для поддержания её функционирования и защиты. Во время игры команды получают очки за корректную работу сервисов своего сервера и за украденную информацию (флаги) с серверов противников</a:t>
            </a:r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30797039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37223" y="2635882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sz="2800" dirty="0" err="1"/>
              <a:t>brain-ring</a:t>
            </a:r>
            <a:r>
              <a:rPr lang="ru-RU" sz="2800" dirty="0"/>
              <a:t> — проходит по аналогии с телевизионной передачей </a:t>
            </a:r>
            <a:r>
              <a:rPr lang="ru-RU" sz="2800" dirty="0" err="1"/>
              <a:t>Брейн</a:t>
            </a:r>
            <a:r>
              <a:rPr lang="ru-RU" sz="2800" dirty="0"/>
              <a:t>-ринг, однако, тематика вопросов и задач ограничена сферой информационной безопасности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4421354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1963270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sz="2800" dirty="0" smtClean="0"/>
              <a:t>Лаборатории:</a:t>
            </a:r>
            <a:endParaRPr lang="en-US" sz="2800" dirty="0" smtClean="0"/>
          </a:p>
          <a:p>
            <a:pPr marL="457200" indent="-457200" algn="l">
              <a:buFontTx/>
              <a:buChar char="-"/>
            </a:pPr>
            <a:r>
              <a:rPr lang="en-US" sz="2800" dirty="0" err="1" smtClean="0"/>
              <a:t>CTF</a:t>
            </a:r>
            <a:r>
              <a:rPr lang="en-US" altLang="ru-RU" sz="2800" dirty="0" err="1" smtClean="0"/>
              <a:t>Time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smtClean="0"/>
              <a:t>Hacking-Lab</a:t>
            </a:r>
          </a:p>
          <a:p>
            <a:pPr marL="457200" indent="-457200" algn="l">
              <a:buFontTx/>
              <a:buChar char="-"/>
            </a:pPr>
            <a:r>
              <a:rPr lang="en-US" altLang="ru-RU" sz="2800" dirty="0" smtClean="0"/>
              <a:t>Hack This Site</a:t>
            </a:r>
          </a:p>
          <a:p>
            <a:pPr marL="457200" indent="-457200" algn="l">
              <a:buFontTx/>
              <a:buChar char="-"/>
            </a:pPr>
            <a:r>
              <a:rPr lang="ru-RU" altLang="ru-RU" sz="2800" dirty="0" smtClean="0"/>
              <a:t>Лаборатории тестирования на проникновение от </a:t>
            </a:r>
            <a:r>
              <a:rPr lang="en-US" altLang="ru-RU" sz="2800" dirty="0" err="1" smtClean="0"/>
              <a:t>Pentestit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3866682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1963270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800" dirty="0" smtClean="0"/>
              <a:t>Damn Vulnerable Linux</a:t>
            </a:r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Metasploitable</a:t>
            </a:r>
            <a:r>
              <a:rPr lang="en-US" altLang="ru-RU" sz="2800" dirty="0" smtClean="0"/>
              <a:t> 2</a:t>
            </a:r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LAMPSecurity</a:t>
            </a:r>
            <a:r>
              <a:rPr lang="en-US" altLang="ru-RU" sz="2800" dirty="0" smtClean="0"/>
              <a:t> Training</a:t>
            </a:r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bWAPP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Vulnhub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PentesterLab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 Vulnerable Web Applications Directory Project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3869775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274515" y="483345"/>
            <a:ext cx="10131181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73741" y="1661085"/>
            <a:ext cx="11116235" cy="4475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571500" indent="-571500" algn="l">
              <a:buFontTx/>
              <a:buChar char="-"/>
            </a:pPr>
            <a:r>
              <a:rPr lang="ru-RU" dirty="0" smtClean="0"/>
              <a:t>Закон </a:t>
            </a:r>
            <a:r>
              <a:rPr lang="ru-RU" dirty="0"/>
              <a:t>Украины </a:t>
            </a:r>
            <a:r>
              <a:rPr lang="ru-RU" dirty="0" smtClean="0"/>
              <a:t>«О </a:t>
            </a:r>
            <a:r>
              <a:rPr lang="ru-RU" dirty="0"/>
              <a:t>защите персональных </a:t>
            </a:r>
            <a:r>
              <a:rPr lang="ru-RU" dirty="0" smtClean="0"/>
              <a:t>данных»</a:t>
            </a:r>
          </a:p>
          <a:p>
            <a:pPr marL="571500" indent="-571500">
              <a:buFontTx/>
              <a:buChar char="-"/>
            </a:pPr>
            <a:endParaRPr lang="ru-RU" dirty="0" smtClean="0"/>
          </a:p>
          <a:p>
            <a:pPr marL="571500" indent="-571500" algn="l">
              <a:buFontTx/>
              <a:buChar char="-"/>
            </a:pPr>
            <a:r>
              <a:rPr lang="ru-RU" altLang="ru-RU" dirty="0"/>
              <a:t>Раздел 16 </a:t>
            </a:r>
            <a:r>
              <a:rPr lang="ru-RU" altLang="ru-RU" dirty="0" smtClean="0"/>
              <a:t>Уголовного </a:t>
            </a:r>
            <a:r>
              <a:rPr lang="ru-RU" altLang="ru-RU" dirty="0"/>
              <a:t>Кодекса </a:t>
            </a:r>
            <a:r>
              <a:rPr lang="ru-RU" altLang="ru-RU" dirty="0" smtClean="0"/>
              <a:t>Украины: Преступления </a:t>
            </a:r>
            <a:r>
              <a:rPr lang="ru-RU" altLang="ru-RU" dirty="0"/>
              <a:t>в сфере использования электронно-вычислительных машин (компьютеров), систем и компьютерных сетей и сетей электросвязи</a:t>
            </a:r>
          </a:p>
        </p:txBody>
      </p:sp>
    </p:spTree>
    <p:extLst>
      <p:ext uri="{BB962C8B-B14F-4D97-AF65-F5344CB8AC3E}">
        <p14:creationId xmlns:p14="http://schemas.microsoft.com/office/powerpoint/2010/main" val="18475285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altLang="ru-RU" sz="4400" dirty="0"/>
              <a:t>Bug Bounty</a:t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96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99706" y="2867523"/>
            <a:ext cx="11116235" cy="3823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800" dirty="0" err="1" smtClean="0"/>
              <a:t>BugCrowd</a:t>
            </a:r>
            <a:endParaRPr lang="en-US" sz="2800" dirty="0" smtClean="0"/>
          </a:p>
          <a:p>
            <a:pPr marL="457200" indent="-457200" algn="l">
              <a:buFontTx/>
              <a:buChar char="-"/>
            </a:pPr>
            <a:r>
              <a:rPr lang="en-US" sz="2800" dirty="0" err="1" smtClean="0"/>
              <a:t>BugHunt</a:t>
            </a:r>
            <a:endParaRPr lang="en-US" sz="2800" dirty="0" smtClean="0"/>
          </a:p>
          <a:p>
            <a:pPr marL="457200" indent="-457200" algn="l">
              <a:buFontTx/>
              <a:buChar char="-"/>
            </a:pPr>
            <a:r>
              <a:rPr lang="en-US" sz="2800" dirty="0" err="1" smtClean="0"/>
              <a:t>Bugsheet</a:t>
            </a:r>
            <a:endParaRPr lang="en-US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HackerOne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endParaRPr lang="en-US" altLang="ru-RU" sz="2800" dirty="0"/>
          </a:p>
          <a:p>
            <a:pPr marL="457200" indent="-457200" algn="l">
              <a:buFontTx/>
              <a:buChar char="-"/>
            </a:pPr>
            <a:endParaRPr lang="en-US" altLang="ru-RU" sz="2800" dirty="0" smtClean="0"/>
          </a:p>
          <a:p>
            <a:pPr algn="l"/>
            <a:r>
              <a:rPr lang="en-US" altLang="ru-RU" sz="2800" dirty="0" smtClean="0"/>
              <a:t>Apple, Facebook, Kaspersky, PayPal, </a:t>
            </a:r>
            <a:r>
              <a:rPr lang="en-US" altLang="ru-RU" sz="2800" dirty="0" err="1" smtClean="0"/>
              <a:t>PornHub</a:t>
            </a:r>
            <a:r>
              <a:rPr lang="en-US" altLang="ru-RU" sz="2800" dirty="0" smtClean="0"/>
              <a:t> …</a:t>
            </a:r>
          </a:p>
          <a:p>
            <a:pPr algn="l"/>
            <a:r>
              <a:rPr lang="en-US" altLang="ru-RU" sz="2800" dirty="0" smtClean="0">
                <a:hlinkClick r:id="rId2"/>
              </a:rPr>
              <a:t>Example: my-50k-personal-challenge-results-mark-litchfield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157" y="803999"/>
            <a:ext cx="6998634" cy="420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243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dirty="0" smtClean="0"/>
              <a:t>Vulnerability 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1054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08573" y="1182566"/>
            <a:ext cx="11731381" cy="543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800" dirty="0"/>
              <a:t>http://www.bdu.fstec.ru/vul			</a:t>
            </a:r>
            <a:r>
              <a:rPr lang="ru-RU" sz="2800" dirty="0" smtClean="0"/>
              <a:t>Банк </a:t>
            </a:r>
            <a:r>
              <a:rPr lang="ru-RU" sz="2800" dirty="0"/>
              <a:t>данных угроз </a:t>
            </a:r>
            <a:r>
              <a:rPr lang="en-US" sz="2800" dirty="0" smtClean="0"/>
              <a:t>																	</a:t>
            </a:r>
            <a:r>
              <a:rPr lang="ru-RU" sz="2800" dirty="0" smtClean="0"/>
              <a:t>безопасности </a:t>
            </a:r>
            <a:r>
              <a:rPr lang="ru-RU" sz="2800" dirty="0"/>
              <a:t>информации</a:t>
            </a:r>
          </a:p>
          <a:p>
            <a:pPr marL="457200" indent="-457200" algn="l">
              <a:buFontTx/>
              <a:buChar char="-"/>
            </a:pPr>
            <a:r>
              <a:rPr lang="en-US" sz="2800" dirty="0"/>
              <a:t>http://www.cvedetails.com/			</a:t>
            </a:r>
            <a:r>
              <a:rPr lang="en-US" sz="2800" dirty="0" smtClean="0"/>
              <a:t>CVE </a:t>
            </a:r>
            <a:r>
              <a:rPr lang="en-US" sz="2800" dirty="0"/>
              <a:t>Details</a:t>
            </a:r>
          </a:p>
          <a:p>
            <a:pPr marL="457200" indent="-457200" algn="l">
              <a:buFontTx/>
              <a:buChar char="-"/>
            </a:pPr>
            <a:r>
              <a:rPr lang="en-US" sz="2800" dirty="0"/>
              <a:t>http://cve.mitre.org/						Common Vulnerabilities and </a:t>
            </a:r>
            <a:r>
              <a:rPr lang="en-US" sz="2800" dirty="0" smtClean="0"/>
              <a:t>														Exposures</a:t>
            </a:r>
            <a:endParaRPr lang="en-US" sz="2800" dirty="0"/>
          </a:p>
          <a:p>
            <a:pPr marL="457200" indent="-457200" algn="l">
              <a:buFontTx/>
              <a:buChar char="-"/>
            </a:pPr>
            <a:r>
              <a:rPr lang="en-US" sz="2800" dirty="0"/>
              <a:t>http://www.securityfocus.com/		</a:t>
            </a:r>
            <a:r>
              <a:rPr lang="en-US" sz="2800" dirty="0" smtClean="0"/>
              <a:t>Security </a:t>
            </a:r>
            <a:r>
              <a:rPr lang="en-US" sz="2800" dirty="0"/>
              <a:t>Focus</a:t>
            </a:r>
          </a:p>
          <a:p>
            <a:pPr marL="457200" indent="-457200" algn="l">
              <a:buFontTx/>
              <a:buChar char="-"/>
            </a:pPr>
            <a:r>
              <a:rPr lang="en-US" sz="2800" dirty="0"/>
              <a:t>https://www.rapid7.com/db/		</a:t>
            </a:r>
            <a:r>
              <a:rPr lang="en-US" sz="2800" dirty="0" smtClean="0"/>
              <a:t>Vulnerability </a:t>
            </a:r>
            <a:r>
              <a:rPr lang="en-US" sz="2800" dirty="0"/>
              <a:t>&amp; Exploit </a:t>
            </a:r>
            <a:r>
              <a:rPr lang="en-US" sz="2800" dirty="0" smtClean="0"/>
              <a:t>																Database</a:t>
            </a:r>
            <a:endParaRPr lang="en-US" sz="2800" dirty="0"/>
          </a:p>
          <a:p>
            <a:pPr marL="457200" indent="-457200" algn="l">
              <a:buFontTx/>
              <a:buChar char="-"/>
            </a:pPr>
            <a:r>
              <a:rPr lang="en-US" sz="2800" dirty="0"/>
              <a:t>https://www.exploit-db.com/		</a:t>
            </a:r>
            <a:r>
              <a:rPr lang="en-US" sz="2800" dirty="0" smtClean="0"/>
              <a:t>Exploit </a:t>
            </a:r>
            <a:r>
              <a:rPr lang="en-US" sz="2800" dirty="0"/>
              <a:t>Database</a:t>
            </a:r>
          </a:p>
          <a:p>
            <a:pPr marL="457200" indent="-457200" algn="l">
              <a:buFontTx/>
              <a:buChar char="-"/>
            </a:pPr>
            <a:r>
              <a:rPr lang="en-US" sz="2800" dirty="0"/>
              <a:t>https://nvd.nist.gov/vuln/search	</a:t>
            </a:r>
            <a:r>
              <a:rPr lang="en-US" sz="2800" dirty="0" smtClean="0"/>
              <a:t>Search </a:t>
            </a:r>
            <a:r>
              <a:rPr lang="en-US" sz="2800" dirty="0"/>
              <a:t>Vulnerability Database</a:t>
            </a:r>
          </a:p>
          <a:p>
            <a:pPr marL="457200" indent="-457200" algn="l">
              <a:buFontTx/>
              <a:buChar char="-"/>
            </a:pPr>
            <a:r>
              <a:rPr lang="en-US" sz="2800" dirty="0"/>
              <a:t>https://vulners.com/						Complete Vulnerability </a:t>
            </a:r>
            <a:r>
              <a:rPr lang="en-US" sz="2800" dirty="0" smtClean="0"/>
              <a:t>																</a:t>
            </a:r>
            <a:r>
              <a:rPr lang="en-US" sz="2800" dirty="0" err="1" smtClean="0"/>
              <a:t>DataBase</a:t>
            </a:r>
            <a:endParaRPr lang="en-US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41191653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dirty="0" smtClean="0"/>
              <a:t>Info collection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45042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624254" y="2677258"/>
            <a:ext cx="11355581" cy="14155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ru-RU" sz="2800" dirty="0" smtClean="0"/>
              <a:t>Пассивный: </a:t>
            </a:r>
            <a:r>
              <a:rPr lang="en-US" sz="2800" dirty="0" smtClean="0"/>
              <a:t>Search Engines, DNS, WHOIS, social, websites etc.</a:t>
            </a:r>
            <a:endParaRPr lang="ru-RU" sz="2800" dirty="0" smtClean="0"/>
          </a:p>
          <a:p>
            <a:pPr marL="457200" indent="-457200" algn="l">
              <a:buFontTx/>
              <a:buChar char="-"/>
            </a:pPr>
            <a:r>
              <a:rPr lang="ru-RU" sz="2800" dirty="0" smtClean="0"/>
              <a:t>Активный</a:t>
            </a:r>
            <a:r>
              <a:rPr lang="en-US" sz="2800" dirty="0" smtClean="0"/>
              <a:t>: requests, scan etc.</a:t>
            </a:r>
            <a:endParaRPr lang="nn-NO" sz="2800" dirty="0" smtClean="0"/>
          </a:p>
          <a:p>
            <a:pPr marL="457200" indent="-457200" algn="l">
              <a:buFontTx/>
              <a:buChar char="-"/>
            </a:pPr>
            <a:endParaRPr lang="en-US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3330944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altLang="ru-RU" sz="4400" dirty="0" err="1" smtClean="0"/>
              <a:t>nmap</a:t>
            </a:r>
            <a:r>
              <a:rPr lang="en-US" altLang="ru-RU" sz="4400" dirty="0" smtClean="0"/>
              <a:t> </a:t>
            </a:r>
            <a:r>
              <a:rPr lang="en-US" altLang="ru-RU" sz="4400" dirty="0"/>
              <a:t>examples</a:t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9386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63600" y="1963270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nn-NO" sz="2800" dirty="0"/>
              <a:t>nmap 10.0.2.4</a:t>
            </a:r>
          </a:p>
          <a:p>
            <a:pPr marL="457200" indent="-457200" algn="l">
              <a:buFontTx/>
              <a:buChar char="-"/>
            </a:pPr>
            <a:r>
              <a:rPr lang="nn-NO" sz="2800" dirty="0"/>
              <a:t>nmap -sV 10.0.2.4</a:t>
            </a:r>
          </a:p>
          <a:p>
            <a:pPr marL="457200" indent="-457200" algn="l">
              <a:buFontTx/>
              <a:buChar char="-"/>
            </a:pPr>
            <a:r>
              <a:rPr lang="de-DE" sz="2800" dirty="0"/>
              <a:t>nmap -p 0-65535 -T5 </a:t>
            </a:r>
            <a:r>
              <a:rPr lang="de-DE" sz="2800" dirty="0" smtClean="0"/>
              <a:t>10.0.2.4</a:t>
            </a:r>
          </a:p>
          <a:p>
            <a:pPr marL="457200" indent="-457200" algn="l">
              <a:buFontTx/>
              <a:buChar char="-"/>
            </a:pPr>
            <a:r>
              <a:rPr lang="de-DE" altLang="ru-RU" sz="2800" dirty="0" smtClean="0"/>
              <a:t>nmap –sL 10.0.2.0/24</a:t>
            </a:r>
          </a:p>
          <a:p>
            <a:pPr marL="457200" indent="-457200" algn="l">
              <a:buFontTx/>
              <a:buChar char="-"/>
            </a:pPr>
            <a:endParaRPr lang="en-US" altLang="ru-RU" sz="2800" dirty="0"/>
          </a:p>
        </p:txBody>
      </p:sp>
    </p:spTree>
    <p:extLst>
      <p:ext uri="{BB962C8B-B14F-4D97-AF65-F5344CB8AC3E}">
        <p14:creationId xmlns:p14="http://schemas.microsoft.com/office/powerpoint/2010/main" val="328741533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altLang="ru-RU" sz="4400" dirty="0" err="1"/>
              <a:t>Metasploitable</a:t>
            </a:r>
            <a:r>
              <a:rPr lang="en-US" altLang="ru-RU" sz="4400" dirty="0"/>
              <a:t> examples</a:t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0016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541877" y="2734408"/>
            <a:ext cx="11650123" cy="3715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400" dirty="0" smtClean="0"/>
              <a:t>rlogin (rlogin)</a:t>
            </a:r>
          </a:p>
          <a:p>
            <a:pPr marL="457200" indent="-457200" algn="l">
              <a:buFontTx/>
              <a:buChar char="-"/>
            </a:pPr>
            <a:r>
              <a:rPr lang="en-US" altLang="ru-RU" sz="2400" dirty="0" err="1" smtClean="0"/>
              <a:t>vsFTPd</a:t>
            </a:r>
            <a:r>
              <a:rPr lang="en-US" altLang="ru-RU" sz="2400" dirty="0" smtClean="0"/>
              <a:t> </a:t>
            </a:r>
            <a:r>
              <a:rPr lang="en-US" altLang="ru-RU" sz="2400" dirty="0"/>
              <a:t>2.3.4 (</a:t>
            </a:r>
            <a:r>
              <a:rPr lang="en-US" sz="2400" dirty="0"/>
              <a:t>exploit/</a:t>
            </a:r>
            <a:r>
              <a:rPr lang="en-US" sz="2400" dirty="0" err="1"/>
              <a:t>unix</a:t>
            </a:r>
            <a:r>
              <a:rPr lang="en-US" sz="2400" dirty="0"/>
              <a:t>/ftp/vsftpd_234_backdoor)</a:t>
            </a:r>
            <a:endParaRPr lang="en-US" altLang="ru-RU" sz="2400" dirty="0"/>
          </a:p>
          <a:p>
            <a:pPr marL="457200" indent="-457200" algn="l">
              <a:buFontTx/>
              <a:buChar char="-"/>
            </a:pPr>
            <a:r>
              <a:rPr lang="en-US" sz="2400" dirty="0" err="1"/>
              <a:t>UnreaIRCD</a:t>
            </a:r>
            <a:r>
              <a:rPr lang="en-US" sz="2400" dirty="0"/>
              <a:t> IRC daemon (exploit/</a:t>
            </a:r>
            <a:r>
              <a:rPr lang="en-US" sz="2400" dirty="0" err="1"/>
              <a:t>unix</a:t>
            </a:r>
            <a:r>
              <a:rPr lang="en-US" sz="2400" dirty="0"/>
              <a:t>/</a:t>
            </a:r>
            <a:r>
              <a:rPr lang="en-US" sz="2400" dirty="0" err="1"/>
              <a:t>irc</a:t>
            </a:r>
            <a:r>
              <a:rPr lang="en-US" sz="2400" dirty="0"/>
              <a:t>/unreal_ircd_3281_backdoor</a:t>
            </a:r>
            <a:r>
              <a:rPr lang="en-US" sz="2400" dirty="0" smtClean="0"/>
              <a:t>)</a:t>
            </a:r>
          </a:p>
          <a:p>
            <a:pPr marL="457200" indent="-457200" algn="l">
              <a:buFontTx/>
              <a:buChar char="-"/>
            </a:pPr>
            <a:r>
              <a:rPr lang="en-US" sz="2400" dirty="0"/>
              <a:t>"</a:t>
            </a:r>
            <a:r>
              <a:rPr lang="en-US" sz="2400" dirty="0" err="1"/>
              <a:t>ingreslock</a:t>
            </a:r>
            <a:r>
              <a:rPr lang="en-US" sz="2400" dirty="0"/>
              <a:t>" backdoor (telnet</a:t>
            </a:r>
            <a:r>
              <a:rPr lang="en-US" sz="2400" dirty="0" smtClean="0"/>
              <a:t>)</a:t>
            </a:r>
          </a:p>
          <a:p>
            <a:pPr marL="457200" indent="-457200" algn="l">
              <a:buFontTx/>
              <a:buChar char="-"/>
            </a:pPr>
            <a:r>
              <a:rPr lang="en-US" altLang="ru-RU" sz="2400" dirty="0" err="1" smtClean="0"/>
              <a:t>distccd</a:t>
            </a:r>
            <a:r>
              <a:rPr lang="en-US" altLang="ru-RU" sz="2400" dirty="0" smtClean="0"/>
              <a:t> (exploit/</a:t>
            </a:r>
            <a:r>
              <a:rPr lang="en-US" altLang="ru-RU" sz="2400" dirty="0" err="1" smtClean="0"/>
              <a:t>unix</a:t>
            </a:r>
            <a:r>
              <a:rPr lang="en-US" altLang="ru-RU" sz="2400" dirty="0" smtClean="0"/>
              <a:t>/</a:t>
            </a:r>
            <a:r>
              <a:rPr lang="en-US" altLang="ru-RU" sz="2400" dirty="0" err="1" smtClean="0"/>
              <a:t>misc</a:t>
            </a:r>
            <a:r>
              <a:rPr lang="en-US" altLang="ru-RU" sz="2400" dirty="0" smtClean="0"/>
              <a:t>/</a:t>
            </a:r>
            <a:r>
              <a:rPr lang="en-US" altLang="ru-RU" sz="2400" dirty="0" err="1" smtClean="0"/>
              <a:t>distcc_exec</a:t>
            </a:r>
            <a:r>
              <a:rPr lang="en-US" altLang="ru-RU" sz="2400" dirty="0" smtClean="0"/>
              <a:t>)</a:t>
            </a:r>
          </a:p>
          <a:p>
            <a:pPr marL="457200" indent="-457200" algn="l">
              <a:buFontTx/>
              <a:buChar char="-"/>
            </a:pPr>
            <a:r>
              <a:rPr lang="en-US" altLang="ru-RU" sz="2400" dirty="0"/>
              <a:t>Samba (use </a:t>
            </a:r>
            <a:r>
              <a:rPr lang="en-US" altLang="ru-RU" sz="2400" dirty="0" smtClean="0"/>
              <a:t>auxiliary/admin/</a:t>
            </a:r>
            <a:r>
              <a:rPr lang="en-US" altLang="ru-RU" sz="2400" dirty="0" err="1" smtClean="0"/>
              <a:t>smb</a:t>
            </a:r>
            <a:r>
              <a:rPr lang="en-US" altLang="ru-RU" sz="2400" dirty="0" smtClean="0"/>
              <a:t>/</a:t>
            </a:r>
            <a:r>
              <a:rPr lang="en-US" altLang="ru-RU" sz="2400" dirty="0" err="1" smtClean="0"/>
              <a:t>samba_symlink_traversal</a:t>
            </a:r>
            <a:r>
              <a:rPr lang="en-US" altLang="ru-RU" sz="2400" dirty="0" smtClean="0"/>
              <a:t>)</a:t>
            </a:r>
            <a:endParaRPr lang="en-US" altLang="ru-RU" sz="2400" dirty="0"/>
          </a:p>
        </p:txBody>
      </p:sp>
    </p:spTree>
    <p:extLst>
      <p:ext uri="{BB962C8B-B14F-4D97-AF65-F5344CB8AC3E}">
        <p14:creationId xmlns:p14="http://schemas.microsoft.com/office/powerpoint/2010/main" val="2774651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59204" y="395423"/>
            <a:ext cx="9493738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12176" y="3128254"/>
            <a:ext cx="10805403" cy="923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dirty="0"/>
              <a:t>http://</a:t>
            </a:r>
            <a:r>
              <a:rPr lang="en-US" altLang="ru-RU" dirty="0" err="1"/>
              <a:t>zakon2.rada.gov.ua</a:t>
            </a:r>
            <a:r>
              <a:rPr lang="en-US" altLang="ru-RU" dirty="0"/>
              <a:t>/laws/show/2297-17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9795782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86" y="2734322"/>
            <a:ext cx="9284800" cy="1165066"/>
          </a:xfrm>
        </p:spPr>
        <p:txBody>
          <a:bodyPr/>
          <a:lstStyle/>
          <a:p>
            <a:pPr algn="ctr"/>
            <a:r>
              <a:rPr lang="en-US" altLang="ru-RU" sz="4400" dirty="0"/>
              <a:t>OWASP Top 10</a:t>
            </a:r>
            <a:br>
              <a:rPr lang="en-US" altLang="ru-RU" sz="4400" dirty="0"/>
            </a:br>
            <a:r>
              <a:rPr lang="en-US" altLang="ru-RU" sz="4400" dirty="0"/>
              <a:t/>
            </a:r>
            <a:br>
              <a:rPr lang="en-US" altLang="ru-RU" sz="4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44846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069" y="1288073"/>
            <a:ext cx="10126207" cy="473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99781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118946" y="2554165"/>
            <a:ext cx="8009793" cy="118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400" dirty="0"/>
              <a:t>﻿</a:t>
            </a:r>
            <a:r>
              <a:rPr lang="en-US" sz="2400" dirty="0" err="1"/>
              <a:t>Mutillidae</a:t>
            </a:r>
            <a:r>
              <a:rPr lang="en-US" sz="2400" dirty="0"/>
              <a:t> - </a:t>
            </a:r>
            <a:r>
              <a:rPr lang="en-US" sz="2400" dirty="0" err="1"/>
              <a:t>SQLi</a:t>
            </a:r>
            <a:endParaRPr lang="en-US" altLang="ru-RU" sz="2400" dirty="0"/>
          </a:p>
          <a:p>
            <a:pPr marL="457200" indent="-457200" algn="l">
              <a:buFontTx/>
              <a:buChar char="-"/>
            </a:pPr>
            <a:r>
              <a:rPr lang="en-US" sz="2400" dirty="0" err="1"/>
              <a:t>Mutillidae</a:t>
            </a:r>
            <a:r>
              <a:rPr lang="en-US" sz="2400" dirty="0"/>
              <a:t> </a:t>
            </a:r>
            <a:r>
              <a:rPr lang="en-US" sz="2400" dirty="0" smtClean="0"/>
              <a:t>- </a:t>
            </a:r>
            <a:r>
              <a:rPr lang="en-US" sz="2400" dirty="0" err="1" smtClean="0"/>
              <a:t>Auth</a:t>
            </a:r>
            <a:r>
              <a:rPr lang="en-US" sz="2400" dirty="0" smtClean="0"/>
              <a:t> </a:t>
            </a:r>
            <a:r>
              <a:rPr lang="en-US" sz="2400" dirty="0" smtClean="0"/>
              <a:t>Bypass via </a:t>
            </a:r>
            <a:r>
              <a:rPr lang="en-US" sz="2400" dirty="0" err="1" smtClean="0"/>
              <a:t>Auth</a:t>
            </a:r>
            <a:r>
              <a:rPr lang="en-US" sz="2400" dirty="0" smtClean="0"/>
              <a:t> Token (Cookie)</a:t>
            </a:r>
          </a:p>
          <a:p>
            <a:pPr marL="457200" indent="-457200" algn="l">
              <a:buFontTx/>
              <a:buChar char="-"/>
            </a:pPr>
            <a:r>
              <a:rPr lang="en-US" sz="2400" dirty="0" err="1"/>
              <a:t>Mutillidae</a:t>
            </a:r>
            <a:r>
              <a:rPr lang="en-US" sz="2400" dirty="0"/>
              <a:t> </a:t>
            </a:r>
            <a:r>
              <a:rPr lang="en-US" sz="2400" dirty="0" smtClean="0"/>
              <a:t>- XSS</a:t>
            </a:r>
            <a:endParaRPr lang="en-US" altLang="ru-RU" sz="2400" dirty="0"/>
          </a:p>
        </p:txBody>
      </p:sp>
    </p:spTree>
    <p:extLst>
      <p:ext uri="{BB962C8B-B14F-4D97-AF65-F5344CB8AC3E}">
        <p14:creationId xmlns:p14="http://schemas.microsoft.com/office/powerpoint/2010/main" val="774687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633046" y="350854"/>
            <a:ext cx="9592408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05625" y="1717599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361. Несанкционированное вмешательство в работу электронно-вычислительных машин (компьютеров), автоматизированных систем, компьютерных сетей или сетей </a:t>
            </a:r>
            <a:r>
              <a:rPr lang="ru-RU" altLang="ru-RU" dirty="0" smtClean="0"/>
              <a:t>электросвязи.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шестисот до тысячи необлагаемых минимумов доходов граждан или ограничением свободы на срок от двух до </a:t>
            </a:r>
            <a:r>
              <a:rPr lang="ru-RU" altLang="ru-RU" sz="2800" dirty="0" smtClean="0"/>
              <a:t>шести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2450945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652585" y="303104"/>
            <a:ext cx="9502531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49588" y="1634079"/>
            <a:ext cx="11116235" cy="4221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361-1. Создание с целью использования, распространения или сбыта вредных программных или технических средств, а также их распространение или сбыт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пятисот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пяти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3778187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533889" y="280520"/>
            <a:ext cx="9849827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19925" y="1216441"/>
            <a:ext cx="11212348" cy="5377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361-2. Несанкционированные сбыт или распространение информации с ограниченным доступом, которая сохраняется в электронно-вычислительных машинах (компьютерах), автоматизированных системах, компьютерных сетях или на носителях такой информации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пятисот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пяти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7640480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3420</TotalTime>
  <Words>1277</Words>
  <Application>Microsoft Office PowerPoint</Application>
  <PresentationFormat>Widescreen</PresentationFormat>
  <Paragraphs>185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Microsoft YaHei</vt:lpstr>
      <vt:lpstr>Arial</vt:lpstr>
      <vt:lpstr>Century Gothic</vt:lpstr>
      <vt:lpstr>Lucida Sans Unicode</vt:lpstr>
      <vt:lpstr>Wingdings 3</vt:lpstr>
      <vt:lpstr>Ion</vt:lpstr>
      <vt:lpstr>DOUBLE penetration</vt:lpstr>
      <vt:lpstr>PowerPoint Presentation</vt:lpstr>
      <vt:lpstr>Crimes and Punishment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Methodologies and how to start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PenTest?   </vt:lpstr>
      <vt:lpstr>PowerPoint Presentation</vt:lpstr>
      <vt:lpstr>PowerPoint Presentation</vt:lpstr>
      <vt:lpstr>PowerPoint Presentation</vt:lpstr>
      <vt:lpstr>Tools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CTF, practice and exercises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Bug Bounty  </vt:lpstr>
      <vt:lpstr>PowerPoint Presentation</vt:lpstr>
      <vt:lpstr>Vulnerability DB</vt:lpstr>
      <vt:lpstr>PowerPoint Presentation</vt:lpstr>
      <vt:lpstr>Info collection</vt:lpstr>
      <vt:lpstr>PowerPoint Presentation</vt:lpstr>
      <vt:lpstr>nmap examples   </vt:lpstr>
      <vt:lpstr>PowerPoint Presentation</vt:lpstr>
      <vt:lpstr>Metasploitable examples   </vt:lpstr>
      <vt:lpstr>PowerPoint Presentation</vt:lpstr>
      <vt:lpstr>OWASP Top 10 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Testing penetration</dc:title>
  <dc:creator>Учетная запись Майкрософт</dc:creator>
  <cp:lastModifiedBy>Ed Izotov</cp:lastModifiedBy>
  <cp:revision>53</cp:revision>
  <dcterms:created xsi:type="dcterms:W3CDTF">2016-08-17T15:24:19Z</dcterms:created>
  <dcterms:modified xsi:type="dcterms:W3CDTF">2017-06-29T12:47:58Z</dcterms:modified>
</cp:coreProperties>
</file>